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23" r:id="rId2"/>
    <p:sldId id="356" r:id="rId3"/>
    <p:sldId id="324" r:id="rId4"/>
    <p:sldId id="452" r:id="rId5"/>
    <p:sldId id="259" r:id="rId6"/>
    <p:sldId id="280" r:id="rId7"/>
    <p:sldId id="451" r:id="rId8"/>
    <p:sldId id="417" r:id="rId9"/>
    <p:sldId id="446" r:id="rId10"/>
    <p:sldId id="418" r:id="rId11"/>
    <p:sldId id="449" r:id="rId12"/>
    <p:sldId id="431" r:id="rId13"/>
    <p:sldId id="432" r:id="rId14"/>
    <p:sldId id="433" r:id="rId15"/>
    <p:sldId id="434" r:id="rId16"/>
    <p:sldId id="443" r:id="rId17"/>
    <p:sldId id="453" r:id="rId18"/>
    <p:sldId id="419" r:id="rId19"/>
    <p:sldId id="428" r:id="rId20"/>
    <p:sldId id="429" r:id="rId21"/>
    <p:sldId id="457" r:id="rId22"/>
    <p:sldId id="466" r:id="rId23"/>
    <p:sldId id="430" r:id="rId24"/>
    <p:sldId id="444" r:id="rId25"/>
    <p:sldId id="420" r:id="rId26"/>
    <p:sldId id="467" r:id="rId27"/>
    <p:sldId id="357" r:id="rId28"/>
    <p:sldId id="447" r:id="rId29"/>
    <p:sldId id="317" r:id="rId30"/>
    <p:sldId id="424" r:id="rId31"/>
    <p:sldId id="330" r:id="rId32"/>
    <p:sldId id="261" r:id="rId33"/>
    <p:sldId id="319" r:id="rId34"/>
    <p:sldId id="318" r:id="rId35"/>
    <p:sldId id="320" r:id="rId36"/>
    <p:sldId id="450" r:id="rId37"/>
    <p:sldId id="445" r:id="rId38"/>
    <p:sldId id="422" r:id="rId39"/>
    <p:sldId id="44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6410" autoAdjust="0"/>
  </p:normalViewPr>
  <p:slideViewPr>
    <p:cSldViewPr snapToGrid="0">
      <p:cViewPr varScale="1">
        <p:scale>
          <a:sx n="72" d="100"/>
          <a:sy n="72" d="100"/>
        </p:scale>
        <p:origin x="1325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36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2C3-A851-8FB1-B4AD-7C82EA97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361C2-94BD-16C8-78FC-6AEAD4100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F5ED2-88D7-531C-CBD3-CA1F2794B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3C83C-9EBD-1A29-EF79-30A11536E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B0B68-E667-437A-923E-F389EC28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E7F27-2DC6-E0CF-6FFD-47C023BE5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3E618-7B8D-21B4-CFF5-EED55F704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8C2B5-618D-C6D6-CD55-FF55209E9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6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79FB-43F0-AE72-4D08-4CFBECC2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NDCF Orientation</a:t>
            </a:r>
            <a:br>
              <a:rPr lang="en-US" sz="4400" dirty="0"/>
            </a:br>
            <a:r>
              <a:rPr lang="en-US" sz="4400" dirty="0"/>
              <a:t>Review of Computational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9DADA-F931-EB2E-B8F9-97BB906B8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073"/>
            <a:ext cx="9144000" cy="1655762"/>
          </a:xfrm>
        </p:spPr>
        <p:txBody>
          <a:bodyPr>
            <a:normAutofit/>
          </a:bodyPr>
          <a:lstStyle/>
          <a:p>
            <a:r>
              <a:rPr lang="en-US"/>
              <a:t>8 August 2025</a:t>
            </a:r>
            <a:endParaRPr lang="en-US" dirty="0"/>
          </a:p>
          <a:p>
            <a:r>
              <a:rPr lang="en-US" dirty="0"/>
              <a:t>Vilas Menon</a:t>
            </a:r>
          </a:p>
        </p:txBody>
      </p:sp>
    </p:spTree>
    <p:extLst>
      <p:ext uri="{BB962C8B-B14F-4D97-AF65-F5344CB8AC3E}">
        <p14:creationId xmlns:p14="http://schemas.microsoft.com/office/powerpoint/2010/main" val="249084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1EC4-C2A4-B4FC-ACE3-F6AEE31D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 -</a:t>
            </a:r>
            <a:br>
              <a:rPr lang="en-US" dirty="0"/>
            </a:br>
            <a:r>
              <a:rPr lang="en-US" dirty="0"/>
              <a:t>Differential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AD83D-4626-2312-B496-65EB460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3" y="3657703"/>
            <a:ext cx="7252853" cy="28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“Standard” statistical methods seek to answer this question:</a:t>
            </a:r>
          </a:p>
          <a:p>
            <a:r>
              <a:rPr lang="en-US" dirty="0"/>
              <a:t>Does the mean value of a feature differ between groups? (e.g. t-test, ANOVA)</a:t>
            </a:r>
          </a:p>
          <a:p>
            <a:r>
              <a:rPr lang="en-US" dirty="0"/>
              <a:t>Is the distribution of a feature different between two groups? (e.g. K-S test)</a:t>
            </a:r>
          </a:p>
          <a:p>
            <a:r>
              <a:rPr lang="en-US" dirty="0"/>
              <a:t>Is the value of a feature enriched in one group versus another? (e.g. Chi-squared test, Fisher’s exact test)</a:t>
            </a:r>
          </a:p>
          <a:p>
            <a:r>
              <a:rPr lang="en-US" dirty="0"/>
              <a:t>Are the “groups” continuous? (Regression)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04DBC-B751-796A-2690-5A41B463D1D3}"/>
              </a:ext>
            </a:extLst>
          </p:cNvPr>
          <p:cNvGrpSpPr/>
          <p:nvPr/>
        </p:nvGrpSpPr>
        <p:grpSpPr>
          <a:xfrm>
            <a:off x="253871" y="1948013"/>
            <a:ext cx="3918041" cy="2961973"/>
            <a:chOff x="6831317" y="2899377"/>
            <a:chExt cx="3918041" cy="2961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2E8C0E-1BC2-F0A7-ABFB-864B3E48F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87" t="66790" r="27406" b="7026"/>
            <a:stretch/>
          </p:blipFill>
          <p:spPr>
            <a:xfrm>
              <a:off x="7696965" y="2899377"/>
              <a:ext cx="2580459" cy="25192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0C27E7-940D-B213-EBD4-ED5FEB62C39C}"/>
                </a:ext>
              </a:extLst>
            </p:cNvPr>
            <p:cNvSpPr txBox="1"/>
            <p:nvPr/>
          </p:nvSpPr>
          <p:spPr>
            <a:xfrm>
              <a:off x="6831317" y="4497088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Group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270CE3-F83C-0988-9314-C22E401C3308}"/>
                </a:ext>
              </a:extLst>
            </p:cNvPr>
            <p:cNvSpPr txBox="1"/>
            <p:nvPr/>
          </p:nvSpPr>
          <p:spPr>
            <a:xfrm>
              <a:off x="6831317" y="507121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Group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8FE05B-7B93-1AFB-961D-4CA775888122}"/>
                </a:ext>
              </a:extLst>
            </p:cNvPr>
            <p:cNvSpPr txBox="1"/>
            <p:nvPr/>
          </p:nvSpPr>
          <p:spPr>
            <a:xfrm>
              <a:off x="6831317" y="3429000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Group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8394A3-19B9-A62A-8977-CD864ECEC8F4}"/>
                </a:ext>
              </a:extLst>
            </p:cNvPr>
            <p:cNvSpPr txBox="1"/>
            <p:nvPr/>
          </p:nvSpPr>
          <p:spPr>
            <a:xfrm>
              <a:off x="8661711" y="5553573"/>
              <a:ext cx="1567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CB11A0-A365-8DC3-56D4-6D99DF90A35D}"/>
                </a:ext>
              </a:extLst>
            </p:cNvPr>
            <p:cNvSpPr txBox="1"/>
            <p:nvPr/>
          </p:nvSpPr>
          <p:spPr>
            <a:xfrm rot="16200000">
              <a:off x="9811753" y="3899711"/>
              <a:ext cx="1567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Observed objects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0E357D-70B3-7A7A-0FAB-A167086AA242}"/>
              </a:ext>
            </a:extLst>
          </p:cNvPr>
          <p:cNvSpPr txBox="1"/>
          <p:nvPr/>
        </p:nvSpPr>
        <p:spPr>
          <a:xfrm>
            <a:off x="4821381" y="1949186"/>
            <a:ext cx="6920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features distinguish Groups from each other?</a:t>
            </a:r>
          </a:p>
        </p:txBody>
      </p:sp>
    </p:spTree>
    <p:extLst>
      <p:ext uri="{BB962C8B-B14F-4D97-AF65-F5344CB8AC3E}">
        <p14:creationId xmlns:p14="http://schemas.microsoft.com/office/powerpoint/2010/main" val="60903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0AA2-C417-9ED2-524E-F8F24A18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differences are we looking for?</a:t>
            </a:r>
          </a:p>
        </p:txBody>
      </p:sp>
      <p:pic>
        <p:nvPicPr>
          <p:cNvPr id="5" name="Picture 4" descr="A graph with arrows and a question mark&#10;&#10;Description automatically generated">
            <a:extLst>
              <a:ext uri="{FF2B5EF4-FFF2-40B4-BE49-F238E27FC236}">
                <a16:creationId xmlns:a16="http://schemas.microsoft.com/office/drawing/2014/main" id="{42AB5A83-2F9A-E526-E92D-54228E584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2034304"/>
            <a:ext cx="4925536" cy="2091711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20FF29C9-08CC-6691-9A07-D2AB865B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83" y="4469631"/>
            <a:ext cx="2794881" cy="2301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8FF37-9822-7354-3557-917D11257C77}"/>
              </a:ext>
            </a:extLst>
          </p:cNvPr>
          <p:cNvSpPr txBox="1"/>
          <p:nvPr/>
        </p:nvSpPr>
        <p:spPr>
          <a:xfrm>
            <a:off x="6310501" y="2479994"/>
            <a:ext cx="53896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Does the mean value of a feature differ between groups? (e.g. t-test, ANOVA)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 distribution of a feature different between two groups? (e.g. K-S test)</a:t>
            </a:r>
          </a:p>
        </p:txBody>
      </p:sp>
    </p:spTree>
    <p:extLst>
      <p:ext uri="{BB962C8B-B14F-4D97-AF65-F5344CB8AC3E}">
        <p14:creationId xmlns:p14="http://schemas.microsoft.com/office/powerpoint/2010/main" val="16536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1A6-0C11-1916-F099-7BB7D2FA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and nonparametric tests</a:t>
            </a:r>
          </a:p>
        </p:txBody>
      </p:sp>
      <p:pic>
        <p:nvPicPr>
          <p:cNvPr id="8" name="Picture 7" descr="A blue and white diagram&#10;&#10;Description automatically generated">
            <a:extLst>
              <a:ext uri="{FF2B5EF4-FFF2-40B4-BE49-F238E27FC236}">
                <a16:creationId xmlns:a16="http://schemas.microsoft.com/office/drawing/2014/main" id="{DC8A67DC-FC17-5F4A-2897-AB983454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9" y="1762125"/>
            <a:ext cx="3333750" cy="1666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A12BE-DC68-C9C1-0F3C-7BCA9B085300}"/>
              </a:ext>
            </a:extLst>
          </p:cNvPr>
          <p:cNvSpPr txBox="1"/>
          <p:nvPr/>
        </p:nvSpPr>
        <p:spPr>
          <a:xfrm>
            <a:off x="290945" y="3429000"/>
            <a:ext cx="3958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Parametric test assumes an underlying statistical distribution of the feature</a:t>
            </a:r>
          </a:p>
        </p:txBody>
      </p:sp>
      <p:pic>
        <p:nvPicPr>
          <p:cNvPr id="11" name="Picture 10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304E4754-CD89-689A-7E46-C87020C44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78" y="1659298"/>
            <a:ext cx="2017569" cy="1614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D9D64A-5523-D01E-D3B5-7D0B238C8D4C}"/>
              </a:ext>
            </a:extLst>
          </p:cNvPr>
          <p:cNvSpPr txBox="1"/>
          <p:nvPr/>
        </p:nvSpPr>
        <p:spPr>
          <a:xfrm>
            <a:off x="4994563" y="3428999"/>
            <a:ext cx="504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Nonparametric test makes no assumption about the underlying distribution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EAAD38EF-3022-0D09-D6B2-90BEFAA39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370254"/>
              </p:ext>
            </p:extLst>
          </p:nvPr>
        </p:nvGraphicFramePr>
        <p:xfrm>
          <a:off x="290945" y="4269984"/>
          <a:ext cx="91382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4784">
                  <a:extLst>
                    <a:ext uri="{9D8B030D-6E8A-4147-A177-3AD203B41FA5}">
                      <a16:colId xmlns:a16="http://schemas.microsoft.com/office/drawing/2014/main" val="87423293"/>
                    </a:ext>
                  </a:extLst>
                </a:gridCol>
                <a:gridCol w="4483443">
                  <a:extLst>
                    <a:ext uri="{9D8B030D-6E8A-4147-A177-3AD203B41FA5}">
                      <a16:colId xmlns:a16="http://schemas.microsoft.com/office/drawing/2014/main" val="1459065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Parametric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Nonparametric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59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Usually has greater power (sensitivity)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likely to return false positives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6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Generally uses mean as central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Generally uses median as central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1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Unpaired t-test (2 groups)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Mann-Whitney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3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Paired t-test (2 groups, paired)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Wilcoxon rank sum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66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ANOVA (&gt;2 groups)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Kruskal-Wallis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42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2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F578-5CE6-F328-62BE-8EE37738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F87C-5D20-4A15-A782-B5810B9EB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tests looking for differences in feature distributions usually return a “p-value”</a:t>
            </a:r>
          </a:p>
          <a:p>
            <a:r>
              <a:rPr lang="en-US" dirty="0"/>
              <a:t>What is a p-value?</a:t>
            </a:r>
          </a:p>
          <a:p>
            <a:pPr lvl="1"/>
            <a:r>
              <a:rPr lang="en-US" dirty="0"/>
              <a:t>The probability of getting a result at least as extreme as the one observed, given the null hypothesis is true</a:t>
            </a:r>
          </a:p>
          <a:p>
            <a:pPr lvl="1"/>
            <a:r>
              <a:rPr lang="en-US" dirty="0"/>
              <a:t>If we observe a result that is highly unlikely to be observed from the null, we reject the null distribution and say that the finding is statistically significant (p&lt;0.05, p&lt;0.01, etc.)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27E3521-59B7-B23D-17DE-88A5B4FB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09" y="4700407"/>
            <a:ext cx="2765713" cy="19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7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447A-26A6-40A1-F1E8-40E4C2A5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burden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9D679-E355-6144-A96F-7041A9BF9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010"/>
            <a:ext cx="10515600" cy="41299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Recall: p-value tells us how unlikely a specific finding is if the null distribution is true </a:t>
            </a:r>
          </a:p>
          <a:p>
            <a:r>
              <a:rPr lang="en-US" dirty="0"/>
              <a:t>If we run 1000 tests, and the null is true, we would expect 50 tests to still have a p-value &lt;=0.05 </a:t>
            </a:r>
          </a:p>
          <a:p>
            <a:pPr lvl="1"/>
            <a:r>
              <a:rPr lang="en-US" dirty="0"/>
              <a:t>These are false positives (type 1 errors)</a:t>
            </a:r>
          </a:p>
          <a:p>
            <a:r>
              <a:rPr lang="en-US" dirty="0"/>
              <a:t>We need to “adjust” the p-values when running multiple tests</a:t>
            </a:r>
          </a:p>
          <a:p>
            <a:r>
              <a:rPr lang="en-US" dirty="0"/>
              <a:t>Multiple methods exist for p-value adjustment</a:t>
            </a:r>
          </a:p>
          <a:p>
            <a:pPr lvl="1"/>
            <a:r>
              <a:rPr lang="en-US" dirty="0"/>
              <a:t>Bonferroni correction: </a:t>
            </a:r>
            <a:r>
              <a:rPr lang="en-US" dirty="0" err="1"/>
              <a:t>p</a:t>
            </a:r>
            <a:r>
              <a:rPr lang="en-US" baseline="-25000" dirty="0" err="1"/>
              <a:t>adjusted</a:t>
            </a:r>
            <a:r>
              <a:rPr lang="en-US" dirty="0"/>
              <a:t> = min(1, </a:t>
            </a:r>
            <a:r>
              <a:rPr lang="en-US" dirty="0" err="1"/>
              <a:t>p</a:t>
            </a:r>
            <a:r>
              <a:rPr lang="en-US" baseline="-25000" dirty="0" err="1"/>
              <a:t>raw</a:t>
            </a:r>
            <a:r>
              <a:rPr lang="en-US" dirty="0"/>
              <a:t>*</a:t>
            </a:r>
            <a:r>
              <a:rPr lang="en-US" dirty="0" err="1"/>
              <a:t>N</a:t>
            </a:r>
            <a:r>
              <a:rPr lang="en-US" baseline="-25000" dirty="0" err="1"/>
              <a:t>tests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Very conservative (low chance of false positives, but also low power)  </a:t>
            </a:r>
          </a:p>
          <a:p>
            <a:pPr lvl="1"/>
            <a:r>
              <a:rPr lang="en-US" dirty="0"/>
              <a:t>False Discovery Rate: set the ratio of false positives to true positives</a:t>
            </a:r>
          </a:p>
          <a:p>
            <a:pPr lvl="2"/>
            <a:r>
              <a:rPr lang="en-US" dirty="0"/>
              <a:t>Less conservative (higher power, but higher chance of false positives) </a:t>
            </a:r>
          </a:p>
          <a:p>
            <a:endParaRPr lang="en-US" dirty="0"/>
          </a:p>
        </p:txBody>
      </p:sp>
      <p:pic>
        <p:nvPicPr>
          <p:cNvPr id="4" name="Picture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F890A4E7-EA6E-BC75-B573-D5451BD57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90" y="0"/>
            <a:ext cx="2765713" cy="19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2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1EC4-C2A4-B4FC-ACE3-F6AEE31D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- Differential feature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AD83D-4626-2312-B496-65EB46054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73" y="3169227"/>
            <a:ext cx="7252853" cy="3323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Decision points:</a:t>
            </a:r>
          </a:p>
          <a:p>
            <a:pPr marL="0" indent="0">
              <a:buNone/>
            </a:pPr>
            <a:r>
              <a:rPr lang="en-US" dirty="0"/>
              <a:t>Statistical test – What are we asking? How many groups are there? Are they paired or unpaired?</a:t>
            </a:r>
          </a:p>
          <a:p>
            <a:pPr marL="0" indent="0">
              <a:buNone/>
            </a:pPr>
            <a:r>
              <a:rPr lang="en-US" dirty="0"/>
              <a:t>Parametric vs. nonparametric test – Do we know anything about the underlying distribution?</a:t>
            </a:r>
          </a:p>
          <a:p>
            <a:pPr marL="0" indent="0">
              <a:buNone/>
            </a:pPr>
            <a:r>
              <a:rPr lang="en-US" dirty="0"/>
              <a:t>Multiple testing correction – Do we need to adjust the p-values?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04DBC-B751-796A-2690-5A41B463D1D3}"/>
              </a:ext>
            </a:extLst>
          </p:cNvPr>
          <p:cNvGrpSpPr/>
          <p:nvPr/>
        </p:nvGrpSpPr>
        <p:grpSpPr>
          <a:xfrm>
            <a:off x="253871" y="1948013"/>
            <a:ext cx="3918041" cy="2961973"/>
            <a:chOff x="6831317" y="2899377"/>
            <a:chExt cx="3918041" cy="2961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2E8C0E-1BC2-F0A7-ABFB-864B3E48F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87" t="66790" r="27406" b="7026"/>
            <a:stretch/>
          </p:blipFill>
          <p:spPr>
            <a:xfrm>
              <a:off x="7696965" y="2899377"/>
              <a:ext cx="2580459" cy="25192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0C27E7-940D-B213-EBD4-ED5FEB62C39C}"/>
                </a:ext>
              </a:extLst>
            </p:cNvPr>
            <p:cNvSpPr txBox="1"/>
            <p:nvPr/>
          </p:nvSpPr>
          <p:spPr>
            <a:xfrm>
              <a:off x="6831317" y="4497088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Group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270CE3-F83C-0988-9314-C22E401C3308}"/>
                </a:ext>
              </a:extLst>
            </p:cNvPr>
            <p:cNvSpPr txBox="1"/>
            <p:nvPr/>
          </p:nvSpPr>
          <p:spPr>
            <a:xfrm>
              <a:off x="6831317" y="507121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Group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8FE05B-7B93-1AFB-961D-4CA775888122}"/>
                </a:ext>
              </a:extLst>
            </p:cNvPr>
            <p:cNvSpPr txBox="1"/>
            <p:nvPr/>
          </p:nvSpPr>
          <p:spPr>
            <a:xfrm>
              <a:off x="6831317" y="3429000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Group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8394A3-19B9-A62A-8977-CD864ECEC8F4}"/>
                </a:ext>
              </a:extLst>
            </p:cNvPr>
            <p:cNvSpPr txBox="1"/>
            <p:nvPr/>
          </p:nvSpPr>
          <p:spPr>
            <a:xfrm>
              <a:off x="8661711" y="5553573"/>
              <a:ext cx="1567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Features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CB11A0-A365-8DC3-56D4-6D99DF90A35D}"/>
                </a:ext>
              </a:extLst>
            </p:cNvPr>
            <p:cNvSpPr txBox="1"/>
            <p:nvPr/>
          </p:nvSpPr>
          <p:spPr>
            <a:xfrm rot="16200000">
              <a:off x="9811753" y="3899711"/>
              <a:ext cx="1567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Observed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8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277133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4AF73-1B9A-C8A9-FE9F-1DD842F86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BBDE-9CA8-1C11-806C-1A250112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F81013-E7EC-B4AE-74A5-0AD2F3A2D07B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C7834-90EE-5850-8C3F-32C8B567D4C5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75484614-D0B0-7741-4166-06DF3AE14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C2A286-4B4D-0B27-9326-255EB43FA63F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9E98B9C2-5DF7-2789-B2C7-6D3D0F7D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B80BFA-20E1-16CD-4848-58BD4952E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040F1D-E55E-0929-EC22-4B314DD97058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DB13E-1D53-7BBF-1D56-546074BDA94A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AAF39-80DD-36F8-B554-D4992E5524C2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BBCDB-F887-6FA3-55BC-128345BB6236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7C20C-CD4C-934A-6FDC-F70017BF5A4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D8389-8091-05CA-9505-CFB92FC43EAF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62CA9-9EC4-0DF6-46D0-ED065297013D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8CD9F616-9635-F142-B5E9-D5AC02F3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213D1632-1AE6-17FA-4F0B-874B26A8C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1BCC7-13E6-6654-036C-99A2AAFD754C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8032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6F06-56D8-2834-C4FE-E8F981AC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A1DD-F665-3196-8787-C39684E3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given a labeled set of training data, classify new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9ADB4E-9C06-BC3D-48AF-E3D981554568}"/>
              </a:ext>
            </a:extLst>
          </p:cNvPr>
          <p:cNvGrpSpPr/>
          <p:nvPr/>
        </p:nvGrpSpPr>
        <p:grpSpPr>
          <a:xfrm>
            <a:off x="748138" y="2250331"/>
            <a:ext cx="3143250" cy="1826657"/>
            <a:chOff x="737747" y="2416585"/>
            <a:chExt cx="3143250" cy="1826657"/>
          </a:xfrm>
        </p:grpSpPr>
        <p:pic>
          <p:nvPicPr>
            <p:cNvPr id="4" name="Picture 3" descr="A group of cats and a dog&#10;&#10;Description automatically generated">
              <a:extLst>
                <a:ext uri="{FF2B5EF4-FFF2-40B4-BE49-F238E27FC236}">
                  <a16:creationId xmlns:a16="http://schemas.microsoft.com/office/drawing/2014/main" id="{1612371B-6FBC-F45F-ACCC-73A6CBCD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47" y="2416585"/>
              <a:ext cx="3143250" cy="1457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D1C027-ABBC-6E28-AF32-6048E7DE08A1}"/>
                </a:ext>
              </a:extLst>
            </p:cNvPr>
            <p:cNvSpPr txBox="1"/>
            <p:nvPr/>
          </p:nvSpPr>
          <p:spPr>
            <a:xfrm>
              <a:off x="820882" y="3873910"/>
              <a:ext cx="29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D        C        D         C        D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EDC00F-1D47-F0DB-130D-E503489A7AB1}"/>
              </a:ext>
            </a:extLst>
          </p:cNvPr>
          <p:cNvSpPr/>
          <p:nvPr/>
        </p:nvSpPr>
        <p:spPr>
          <a:xfrm>
            <a:off x="838200" y="4539404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9" name="Picture 8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A613C03B-F38A-5E6C-AB9D-631EDB36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02" y="2177738"/>
            <a:ext cx="1018091" cy="1529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9D6D1-4DB6-3D7A-B3AA-81DF1E9E425F}"/>
              </a:ext>
            </a:extLst>
          </p:cNvPr>
          <p:cNvSpPr txBox="1"/>
          <p:nvPr/>
        </p:nvSpPr>
        <p:spPr>
          <a:xfrm>
            <a:off x="2515465" y="403609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FB196DE-B0D5-5028-5363-D6DE62A60B08}"/>
              </a:ext>
            </a:extLst>
          </p:cNvPr>
          <p:cNvSpPr/>
          <p:nvPr/>
        </p:nvSpPr>
        <p:spPr>
          <a:xfrm>
            <a:off x="2182092" y="4015642"/>
            <a:ext cx="238990" cy="503313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A3FF-8576-E016-BE46-1F1D2544C76E}"/>
              </a:ext>
            </a:extLst>
          </p:cNvPr>
          <p:cNvSpPr/>
          <p:nvPr/>
        </p:nvSpPr>
        <p:spPr>
          <a:xfrm>
            <a:off x="5708073" y="4518955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1BFE496-909E-4046-4A8B-15095C2C1FE2}"/>
              </a:ext>
            </a:extLst>
          </p:cNvPr>
          <p:cNvSpPr/>
          <p:nvPr/>
        </p:nvSpPr>
        <p:spPr>
          <a:xfrm>
            <a:off x="7001741" y="394817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AA9C16-A29D-A960-B838-2E8611D596B1}"/>
              </a:ext>
            </a:extLst>
          </p:cNvPr>
          <p:cNvSpPr/>
          <p:nvPr/>
        </p:nvSpPr>
        <p:spPr>
          <a:xfrm rot="16200000">
            <a:off x="8933269" y="487483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C2359-3D1F-A126-D68A-1205BB7F41C1}"/>
              </a:ext>
            </a:extLst>
          </p:cNvPr>
          <p:cNvSpPr txBox="1"/>
          <p:nvPr/>
        </p:nvSpPr>
        <p:spPr>
          <a:xfrm>
            <a:off x="9394483" y="4941823"/>
            <a:ext cx="64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2276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26E3-DD47-2513-4D86-A8F81220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pic>
        <p:nvPicPr>
          <p:cNvPr id="5" name="Picture 4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B88803BD-BDC9-BAC7-0948-DEDDA7AB4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12"/>
          <a:stretch/>
        </p:blipFill>
        <p:spPr>
          <a:xfrm>
            <a:off x="353291" y="1508817"/>
            <a:ext cx="3905596" cy="498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515A9-0DB5-1C6D-83DC-4CAEBC292EBB}"/>
              </a:ext>
            </a:extLst>
          </p:cNvPr>
          <p:cNvSpPr txBox="1"/>
          <p:nvPr/>
        </p:nvSpPr>
        <p:spPr>
          <a:xfrm>
            <a:off x="2452256" y="6492875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Destin Gong (2022)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5C5706-B1BA-A9EA-06B2-386D55A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231" y="2308917"/>
            <a:ext cx="5610225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925F7-E302-7ED6-0E40-2F5C0A9D518D}"/>
              </a:ext>
            </a:extLst>
          </p:cNvPr>
          <p:cNvSpPr txBox="1"/>
          <p:nvPr/>
        </p:nvSpPr>
        <p:spPr>
          <a:xfrm>
            <a:off x="8746506" y="5004492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Mathworks</a:t>
            </a:r>
            <a:r>
              <a:rPr lang="en-US" sz="1400" dirty="0"/>
              <a:t> (2021)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39326-862A-CF81-875D-6D14C6D31C78}"/>
              </a:ext>
            </a:extLst>
          </p:cNvPr>
          <p:cNvSpPr txBox="1"/>
          <p:nvPr/>
        </p:nvSpPr>
        <p:spPr>
          <a:xfrm>
            <a:off x="6156269" y="2001140"/>
            <a:ext cx="35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networks/deep learning</a:t>
            </a:r>
          </a:p>
        </p:txBody>
      </p:sp>
    </p:spTree>
    <p:extLst>
      <p:ext uri="{BB962C8B-B14F-4D97-AF65-F5344CB8AC3E}">
        <p14:creationId xmlns:p14="http://schemas.microsoft.com/office/powerpoint/2010/main" val="8349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E2EA-ADDC-D729-C646-C14C854E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30BE-1A84-0E1B-3424-E58FC268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types of computational approaches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analysis approaches</a:t>
            </a:r>
          </a:p>
          <a:p>
            <a:pPr lvl="1"/>
            <a:r>
              <a:rPr lang="en-US" dirty="0"/>
              <a:t>Supervised approaches &amp; Basic statistics</a:t>
            </a:r>
          </a:p>
          <a:p>
            <a:pPr lvl="1"/>
            <a:r>
              <a:rPr lang="en-US" dirty="0"/>
              <a:t>Unsupervised approaches</a:t>
            </a:r>
          </a:p>
          <a:p>
            <a:endParaRPr lang="en-US" dirty="0"/>
          </a:p>
          <a:p>
            <a:r>
              <a:rPr lang="en-US"/>
              <a:t>Summary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4CB2-E1FB-0E59-CDE4-5D073A75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621-77C9-CEA3-DBF3-8BA4CFCD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#1 danger in classification algorithms is overfitting: </a:t>
            </a:r>
          </a:p>
          <a:p>
            <a:pPr marL="0" indent="0">
              <a:buNone/>
            </a:pPr>
            <a:r>
              <a:rPr lang="en-US" dirty="0"/>
              <a:t>	Classifier does not generalize beyond the training set</a:t>
            </a:r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D8E3ADF5-20EB-785B-71E2-F63AFA42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3" y="2925023"/>
            <a:ext cx="3904642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4BF4-3CDA-522D-02E6-CFD14CDF00CC}"/>
              </a:ext>
            </a:extLst>
          </p:cNvPr>
          <p:cNvSpPr txBox="1"/>
          <p:nvPr/>
        </p:nvSpPr>
        <p:spPr>
          <a:xfrm>
            <a:off x="4996296" y="3083814"/>
            <a:ext cx="6357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avoid overfitting?</a:t>
            </a:r>
          </a:p>
          <a:p>
            <a:endParaRPr lang="en-US" sz="2400" dirty="0"/>
          </a:p>
          <a:p>
            <a:r>
              <a:rPr lang="en-US" sz="2400" dirty="0"/>
              <a:t>1) Reduce the number of parameters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2) Use a training and holdout (test) set:</a:t>
            </a:r>
          </a:p>
          <a:p>
            <a:r>
              <a:rPr lang="en-US" sz="2400" dirty="0"/>
              <a:t>	If classifier performs poorly on test set, it 	is likely overfitted</a:t>
            </a:r>
          </a:p>
        </p:txBody>
      </p:sp>
    </p:spTree>
    <p:extLst>
      <p:ext uri="{BB962C8B-B14F-4D97-AF65-F5344CB8AC3E}">
        <p14:creationId xmlns:p14="http://schemas.microsoft.com/office/powerpoint/2010/main" val="23668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9162-BFD5-A836-55A4-9DF078BC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test, and holdout sets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B2EB99-FD92-CAD7-C2AC-B014365FB8E0}"/>
              </a:ext>
            </a:extLst>
          </p:cNvPr>
          <p:cNvSpPr/>
          <p:nvPr/>
        </p:nvSpPr>
        <p:spPr>
          <a:xfrm>
            <a:off x="425638" y="1578934"/>
            <a:ext cx="8318311" cy="40879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4677D3-9EF4-7ADB-D5B3-DBF8742DB0F0}"/>
              </a:ext>
            </a:extLst>
          </p:cNvPr>
          <p:cNvSpPr/>
          <p:nvPr/>
        </p:nvSpPr>
        <p:spPr>
          <a:xfrm>
            <a:off x="1254642" y="2365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0BFBAD-35D4-5090-E184-DED5621024A7}"/>
              </a:ext>
            </a:extLst>
          </p:cNvPr>
          <p:cNvSpPr/>
          <p:nvPr/>
        </p:nvSpPr>
        <p:spPr>
          <a:xfrm>
            <a:off x="1789814" y="307247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24F5AC-48F5-C500-4E82-3CA95C71775B}"/>
              </a:ext>
            </a:extLst>
          </p:cNvPr>
          <p:cNvSpPr/>
          <p:nvPr/>
        </p:nvSpPr>
        <p:spPr>
          <a:xfrm>
            <a:off x="2814970" y="186335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2EBC3-959A-D23A-A5EC-583F525E65AF}"/>
              </a:ext>
            </a:extLst>
          </p:cNvPr>
          <p:cNvSpPr/>
          <p:nvPr/>
        </p:nvSpPr>
        <p:spPr>
          <a:xfrm>
            <a:off x="1277679" y="184164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B4A5F7-70FE-5787-1D5E-1F7A71C607D6}"/>
              </a:ext>
            </a:extLst>
          </p:cNvPr>
          <p:cNvSpPr/>
          <p:nvPr/>
        </p:nvSpPr>
        <p:spPr>
          <a:xfrm>
            <a:off x="913515" y="30781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32A6B-4EB4-5767-D2FB-1C7140F0A54D}"/>
              </a:ext>
            </a:extLst>
          </p:cNvPr>
          <p:cNvSpPr/>
          <p:nvPr/>
        </p:nvSpPr>
        <p:spPr>
          <a:xfrm>
            <a:off x="3061291" y="321058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612AB-812D-5757-DAF8-54F41E4A8F95}"/>
              </a:ext>
            </a:extLst>
          </p:cNvPr>
          <p:cNvSpPr/>
          <p:nvPr/>
        </p:nvSpPr>
        <p:spPr>
          <a:xfrm>
            <a:off x="2111892" y="21256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A38C31-8E98-7904-58CC-965D3021AD60}"/>
              </a:ext>
            </a:extLst>
          </p:cNvPr>
          <p:cNvSpPr/>
          <p:nvPr/>
        </p:nvSpPr>
        <p:spPr>
          <a:xfrm>
            <a:off x="1577163" y="359823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C59C6-78EF-47EC-E562-7AD217640C62}"/>
              </a:ext>
            </a:extLst>
          </p:cNvPr>
          <p:cNvSpPr/>
          <p:nvPr/>
        </p:nvSpPr>
        <p:spPr>
          <a:xfrm>
            <a:off x="3273942" y="228865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6C6CE-7BBD-CC26-C897-5E7F7A8DC2CD}"/>
              </a:ext>
            </a:extLst>
          </p:cNvPr>
          <p:cNvSpPr/>
          <p:nvPr/>
        </p:nvSpPr>
        <p:spPr>
          <a:xfrm>
            <a:off x="2406059" y="2713960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BA4F8-30FC-2172-A756-0B846B04DE2D}"/>
              </a:ext>
            </a:extLst>
          </p:cNvPr>
          <p:cNvSpPr/>
          <p:nvPr/>
        </p:nvSpPr>
        <p:spPr>
          <a:xfrm>
            <a:off x="2778642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2B4593-8763-2652-978F-346A73A2891F}"/>
              </a:ext>
            </a:extLst>
          </p:cNvPr>
          <p:cNvSpPr/>
          <p:nvPr/>
        </p:nvSpPr>
        <p:spPr>
          <a:xfrm>
            <a:off x="3910124" y="3385583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50A10-5396-AF12-B709-4E88FD35CD77}"/>
              </a:ext>
            </a:extLst>
          </p:cNvPr>
          <p:cNvSpPr/>
          <p:nvPr/>
        </p:nvSpPr>
        <p:spPr>
          <a:xfrm>
            <a:off x="4335426" y="2397642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BF8805-A79B-F89C-A231-620C3247AA2F}"/>
              </a:ext>
            </a:extLst>
          </p:cNvPr>
          <p:cNvSpPr/>
          <p:nvPr/>
        </p:nvSpPr>
        <p:spPr>
          <a:xfrm>
            <a:off x="2083096" y="396505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39749-4F7B-A35E-6E42-A126E56914BF}"/>
              </a:ext>
            </a:extLst>
          </p:cNvPr>
          <p:cNvSpPr/>
          <p:nvPr/>
        </p:nvSpPr>
        <p:spPr>
          <a:xfrm>
            <a:off x="4993759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5F3730-3277-4C6E-7760-FD638869A010}"/>
              </a:ext>
            </a:extLst>
          </p:cNvPr>
          <p:cNvSpPr/>
          <p:nvPr/>
        </p:nvSpPr>
        <p:spPr>
          <a:xfrm>
            <a:off x="3997842" y="402353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CE9FCB-A24D-8894-A539-D49102DF7942}"/>
              </a:ext>
            </a:extLst>
          </p:cNvPr>
          <p:cNvSpPr/>
          <p:nvPr/>
        </p:nvSpPr>
        <p:spPr>
          <a:xfrm>
            <a:off x="3412166" y="3808671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4CFD0E-FC51-DB8F-5A76-08F798885D9B}"/>
              </a:ext>
            </a:extLst>
          </p:cNvPr>
          <p:cNvSpPr/>
          <p:nvPr/>
        </p:nvSpPr>
        <p:spPr>
          <a:xfrm>
            <a:off x="4616302" y="325887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153540-7BFA-3E87-A862-862C361633A0}"/>
              </a:ext>
            </a:extLst>
          </p:cNvPr>
          <p:cNvSpPr/>
          <p:nvPr/>
        </p:nvSpPr>
        <p:spPr>
          <a:xfrm>
            <a:off x="3736458" y="2641305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F042E0-F90C-5B2D-814A-990453ECE905}"/>
              </a:ext>
            </a:extLst>
          </p:cNvPr>
          <p:cNvSpPr/>
          <p:nvPr/>
        </p:nvSpPr>
        <p:spPr>
          <a:xfrm>
            <a:off x="4692502" y="189879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F083D-5D05-1BD4-A846-0597B3229488}"/>
              </a:ext>
            </a:extLst>
          </p:cNvPr>
          <p:cNvSpPr/>
          <p:nvPr/>
        </p:nvSpPr>
        <p:spPr>
          <a:xfrm>
            <a:off x="5875374" y="1690576"/>
            <a:ext cx="2397643" cy="298774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286EB8-C46D-AD7D-42DD-EF9978130EA2}"/>
              </a:ext>
            </a:extLst>
          </p:cNvPr>
          <p:cNvSpPr/>
          <p:nvPr/>
        </p:nvSpPr>
        <p:spPr>
          <a:xfrm>
            <a:off x="6958123" y="307247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29CD7E-E73C-5669-6325-6E5E0FEDE190}"/>
              </a:ext>
            </a:extLst>
          </p:cNvPr>
          <p:cNvSpPr/>
          <p:nvPr/>
        </p:nvSpPr>
        <p:spPr>
          <a:xfrm>
            <a:off x="6294475" y="40776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FA96BB-42AF-81BD-BB39-3F263D262E03}"/>
              </a:ext>
            </a:extLst>
          </p:cNvPr>
          <p:cNvSpPr/>
          <p:nvPr/>
        </p:nvSpPr>
        <p:spPr>
          <a:xfrm>
            <a:off x="6471241" y="247749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88F6DD-E820-4042-1D13-448CFC9AE93B}"/>
              </a:ext>
            </a:extLst>
          </p:cNvPr>
          <p:cNvSpPr/>
          <p:nvPr/>
        </p:nvSpPr>
        <p:spPr>
          <a:xfrm>
            <a:off x="6081824" y="30781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908BA2-F0DA-CCD6-B142-9F78212BC8E3}"/>
              </a:ext>
            </a:extLst>
          </p:cNvPr>
          <p:cNvSpPr/>
          <p:nvPr/>
        </p:nvSpPr>
        <p:spPr>
          <a:xfrm>
            <a:off x="7621771" y="2774323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20735A-196B-0773-3B30-925496460579}"/>
              </a:ext>
            </a:extLst>
          </p:cNvPr>
          <p:cNvSpPr/>
          <p:nvPr/>
        </p:nvSpPr>
        <p:spPr>
          <a:xfrm>
            <a:off x="7280201" y="21256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A7AA88-6845-F8A7-0C43-4D65F71F04C8}"/>
              </a:ext>
            </a:extLst>
          </p:cNvPr>
          <p:cNvSpPr/>
          <p:nvPr/>
        </p:nvSpPr>
        <p:spPr>
          <a:xfrm>
            <a:off x="6144732" y="18987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A47278-80D8-C941-9817-DB10E378A428}"/>
              </a:ext>
            </a:extLst>
          </p:cNvPr>
          <p:cNvSpPr/>
          <p:nvPr/>
        </p:nvSpPr>
        <p:spPr>
          <a:xfrm>
            <a:off x="6772941" y="3624374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F22E61-E83C-0807-BFBF-4C4F688EFA72}"/>
              </a:ext>
            </a:extLst>
          </p:cNvPr>
          <p:cNvSpPr/>
          <p:nvPr/>
        </p:nvSpPr>
        <p:spPr>
          <a:xfrm>
            <a:off x="9929037" y="6175299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E21AD6-A399-8A07-D1BD-799B6B7E1E63}"/>
              </a:ext>
            </a:extLst>
          </p:cNvPr>
          <p:cNvSpPr/>
          <p:nvPr/>
        </p:nvSpPr>
        <p:spPr>
          <a:xfrm>
            <a:off x="10111562" y="4836928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FBAED6-E889-FD26-3EB7-95049E07308C}"/>
              </a:ext>
            </a:extLst>
          </p:cNvPr>
          <p:cNvSpPr/>
          <p:nvPr/>
        </p:nvSpPr>
        <p:spPr>
          <a:xfrm>
            <a:off x="7354629" y="386504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0FD495-E382-5479-22A6-BCCCAD59F356}"/>
              </a:ext>
            </a:extLst>
          </p:cNvPr>
          <p:cNvSpPr/>
          <p:nvPr/>
        </p:nvSpPr>
        <p:spPr>
          <a:xfrm>
            <a:off x="11198742" y="4991987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F3DB9F-C662-8DAF-C917-A310547768E3}"/>
              </a:ext>
            </a:extLst>
          </p:cNvPr>
          <p:cNvSpPr/>
          <p:nvPr/>
        </p:nvSpPr>
        <p:spPr>
          <a:xfrm>
            <a:off x="10679075" y="4490484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0BD8F8-3C5C-C06F-4E23-02FE4080F299}"/>
              </a:ext>
            </a:extLst>
          </p:cNvPr>
          <p:cNvSpPr/>
          <p:nvPr/>
        </p:nvSpPr>
        <p:spPr>
          <a:xfrm>
            <a:off x="10571422" y="619745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95378E-4361-A2D1-92A3-5C3B552AFEF9}"/>
              </a:ext>
            </a:extLst>
          </p:cNvPr>
          <p:cNvSpPr/>
          <p:nvPr/>
        </p:nvSpPr>
        <p:spPr>
          <a:xfrm>
            <a:off x="11267854" y="5761073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F95D71-6059-1240-C3C2-5B1E46A8AD65}"/>
              </a:ext>
            </a:extLst>
          </p:cNvPr>
          <p:cNvSpPr/>
          <p:nvPr/>
        </p:nvSpPr>
        <p:spPr>
          <a:xfrm>
            <a:off x="9895367" y="546469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D3C0F1-93F8-7F9A-E291-155A6D1AF78D}"/>
              </a:ext>
            </a:extLst>
          </p:cNvPr>
          <p:cNvSpPr/>
          <p:nvPr/>
        </p:nvSpPr>
        <p:spPr>
          <a:xfrm>
            <a:off x="10581610" y="5325252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D699A1-94A2-AC92-7006-255C469C4FD3}"/>
              </a:ext>
            </a:extLst>
          </p:cNvPr>
          <p:cNvSpPr/>
          <p:nvPr/>
        </p:nvSpPr>
        <p:spPr>
          <a:xfrm>
            <a:off x="9585251" y="4353148"/>
            <a:ext cx="2397643" cy="2402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5B1E5-9614-A23E-D16F-C9CEBB4F10B7}"/>
              </a:ext>
            </a:extLst>
          </p:cNvPr>
          <p:cNvSpPr txBox="1"/>
          <p:nvPr/>
        </p:nvSpPr>
        <p:spPr>
          <a:xfrm>
            <a:off x="1490330" y="4752497"/>
            <a:ext cx="344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set: used to fit the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B53DDE-C6D5-C03D-0CDE-4A8C145043D2}"/>
              </a:ext>
            </a:extLst>
          </p:cNvPr>
          <p:cNvSpPr txBox="1"/>
          <p:nvPr/>
        </p:nvSpPr>
        <p:spPr>
          <a:xfrm>
            <a:off x="5600701" y="4743583"/>
            <a:ext cx="263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set: used to evaluate model with a specific set of 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BEEBAA-BA8F-5CFB-11CE-936D5AEC78CD}"/>
              </a:ext>
            </a:extLst>
          </p:cNvPr>
          <p:cNvSpPr txBox="1"/>
          <p:nvPr/>
        </p:nvSpPr>
        <p:spPr>
          <a:xfrm>
            <a:off x="9677731" y="3363806"/>
            <a:ext cx="223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Holdout set: used to evaluate model with final parameter set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A08CA8-7FEE-177B-7F15-E3784B75765A}"/>
              </a:ext>
            </a:extLst>
          </p:cNvPr>
          <p:cNvSpPr/>
          <p:nvPr/>
        </p:nvSpPr>
        <p:spPr>
          <a:xfrm>
            <a:off x="881616" y="1690575"/>
            <a:ext cx="4859079" cy="29877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64A11-2541-0FB6-DCDA-FEC91E3D9103}"/>
              </a:ext>
            </a:extLst>
          </p:cNvPr>
          <p:cNvSpPr txBox="1"/>
          <p:nvPr/>
        </p:nvSpPr>
        <p:spPr>
          <a:xfrm>
            <a:off x="2326314" y="5691190"/>
            <a:ext cx="505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models with different parameters are evaluated (using test sets) to find the optimal parameter set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F53B8-F3A3-8637-25FE-7F5A5CC5BF74}"/>
              </a:ext>
            </a:extLst>
          </p:cNvPr>
          <p:cNvSpPr/>
          <p:nvPr/>
        </p:nvSpPr>
        <p:spPr>
          <a:xfrm>
            <a:off x="7366591" y="5888168"/>
            <a:ext cx="1770321" cy="26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/>
      <p:bldP spid="55" grpId="0"/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3FDC-530A-5E6A-C82C-AF0120FA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 – Confusion matrix</a:t>
            </a:r>
          </a:p>
        </p:txBody>
      </p:sp>
      <p:graphicFrame>
        <p:nvGraphicFramePr>
          <p:cNvPr id="5" name="Group 37">
            <a:extLst>
              <a:ext uri="{FF2B5EF4-FFF2-40B4-BE49-F238E27FC236}">
                <a16:creationId xmlns:a16="http://schemas.microsoft.com/office/drawing/2014/main" id="{B5A8EEC6-C66C-08CF-69CE-3E9D8908536C}"/>
              </a:ext>
            </a:extLst>
          </p:cNvPr>
          <p:cNvGraphicFramePr>
            <a:graphicFrameLocks/>
          </p:cNvGraphicFramePr>
          <p:nvPr/>
        </p:nvGraphicFramePr>
        <p:xfrm>
          <a:off x="636003" y="2618300"/>
          <a:ext cx="5204640" cy="3088986"/>
        </p:xfrm>
        <a:graphic>
          <a:graphicData uri="http://schemas.openxmlformats.org/drawingml/2006/table">
            <a:tbl>
              <a:tblPr/>
              <a:tblGrid>
                <a:gridCol w="173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1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predicted to be in class A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predicted to be in class B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actually belonging to class A</a:t>
                      </a: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8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actually belonging to class B</a:t>
                      </a: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663C81A-C12E-4A12-C7F4-74FB8C12A1ED}"/>
              </a:ext>
            </a:extLst>
          </p:cNvPr>
          <p:cNvSpPr txBox="1"/>
          <p:nvPr/>
        </p:nvSpPr>
        <p:spPr>
          <a:xfrm>
            <a:off x="263137" y="1638098"/>
            <a:ext cx="721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applied on the test or holdout set for evaluation</a:t>
            </a:r>
          </a:p>
          <a:p>
            <a:r>
              <a:rPr lang="en-US" dirty="0"/>
              <a:t>Can be used on training set to assess where the algorithm is struggling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66406-6053-C07A-F63D-8388AD24C76C}"/>
              </a:ext>
            </a:extLst>
          </p:cNvPr>
          <p:cNvSpPr txBox="1"/>
          <p:nvPr/>
        </p:nvSpPr>
        <p:spPr>
          <a:xfrm>
            <a:off x="415536" y="6000614"/>
            <a:ext cx="6637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the confusion matrix is summarized as total % correct</a:t>
            </a:r>
          </a:p>
          <a:p>
            <a:r>
              <a:rPr lang="en-US" dirty="0"/>
              <a:t>But always check the full matrix – why?</a:t>
            </a:r>
          </a:p>
          <a:p>
            <a:r>
              <a:rPr lang="en-US" dirty="0"/>
              <a:t>% correct can be skewed by largest classes</a:t>
            </a:r>
          </a:p>
        </p:txBody>
      </p:sp>
    </p:spTree>
    <p:extLst>
      <p:ext uri="{BB962C8B-B14F-4D97-AF65-F5344CB8AC3E}">
        <p14:creationId xmlns:p14="http://schemas.microsoft.com/office/powerpoint/2010/main" val="20862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B51B-47D0-B648-A44C-4C2C70A4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024A-EFDA-E545-7279-2C759B8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5625"/>
            <a:ext cx="51191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Observed objects are labeled</a:t>
            </a:r>
          </a:p>
          <a:p>
            <a:endParaRPr lang="en-US" dirty="0"/>
          </a:p>
          <a:p>
            <a:r>
              <a:rPr lang="en-US" dirty="0"/>
              <a:t>Uses: </a:t>
            </a:r>
          </a:p>
          <a:p>
            <a:pPr lvl="1"/>
            <a:r>
              <a:rPr lang="en-US" dirty="0"/>
              <a:t>Differential feature identification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endParaRPr lang="en-US" dirty="0"/>
          </a:p>
          <a:p>
            <a:r>
              <a:rPr lang="en-US" dirty="0"/>
              <a:t>Key points:</a:t>
            </a:r>
          </a:p>
          <a:p>
            <a:pPr lvl="1"/>
            <a:r>
              <a:rPr lang="en-US" dirty="0"/>
              <a:t>Train/test/holdout sets</a:t>
            </a:r>
          </a:p>
          <a:p>
            <a:pPr lvl="1"/>
            <a:r>
              <a:rPr lang="en-US" dirty="0"/>
              <a:t>Confusion matrix for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4FCAB-1690-5132-912B-CE404078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5697471" y="20855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6A22A-1E31-F9C2-B908-FEF76F95EFF8}"/>
              </a:ext>
            </a:extLst>
          </p:cNvPr>
          <p:cNvSpPr txBox="1"/>
          <p:nvPr/>
        </p:nvSpPr>
        <p:spPr>
          <a:xfrm>
            <a:off x="6739430" y="48811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81EDA-8CF2-2FBB-5FEB-8D1D9E5129EB}"/>
              </a:ext>
            </a:extLst>
          </p:cNvPr>
          <p:cNvSpPr txBox="1"/>
          <p:nvPr/>
        </p:nvSpPr>
        <p:spPr>
          <a:xfrm rot="16200000">
            <a:off x="7889472" y="32272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7DB2-A969-3214-99BC-3A48201D963F}"/>
              </a:ext>
            </a:extLst>
          </p:cNvPr>
          <p:cNvSpPr txBox="1"/>
          <p:nvPr/>
        </p:nvSpPr>
        <p:spPr>
          <a:xfrm>
            <a:off x="9909447" y="22280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pic>
        <p:nvPicPr>
          <p:cNvPr id="8" name="Picture 7" descr="A group of cats and a dog&#10;&#10;Description automatically generated">
            <a:extLst>
              <a:ext uri="{FF2B5EF4-FFF2-40B4-BE49-F238E27FC236}">
                <a16:creationId xmlns:a16="http://schemas.microsoft.com/office/drawing/2014/main" id="{1CDC7805-68D6-9B72-983F-66FF66C9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64" y="2707531"/>
            <a:ext cx="3143250" cy="1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A69BB-38A9-1F1F-D544-D990CA66404D}"/>
              </a:ext>
            </a:extLst>
          </p:cNvPr>
          <p:cNvSpPr txBox="1"/>
          <p:nvPr/>
        </p:nvSpPr>
        <p:spPr>
          <a:xfrm>
            <a:off x="9029699" y="41648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</p:spTree>
    <p:extLst>
      <p:ext uri="{BB962C8B-B14F-4D97-AF65-F5344CB8AC3E}">
        <p14:creationId xmlns:p14="http://schemas.microsoft.com/office/powerpoint/2010/main" val="319996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analysis/</a:t>
            </a:r>
            <a:r>
              <a:rPr lang="en-US"/>
              <a:t>classification – 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2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5271-7EF4-B62C-EB82-E9CEE055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7CE6-5835-D42F-7F70-78C70732F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pre-defined grouping among the observed objects</a:t>
            </a:r>
          </a:p>
          <a:p>
            <a:pPr lvl="1"/>
            <a:r>
              <a:rPr lang="en-US" dirty="0"/>
              <a:t>No categories</a:t>
            </a:r>
          </a:p>
          <a:p>
            <a:pPr lvl="1"/>
            <a:r>
              <a:rPr lang="en-US" dirty="0"/>
              <a:t>No labels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Uncover underlying structure (let the data “self-organize”)</a:t>
            </a:r>
          </a:p>
          <a:p>
            <a:pPr lvl="1"/>
            <a:r>
              <a:rPr lang="en-US" dirty="0"/>
              <a:t>Discover groupings/relationships among the observed objects</a:t>
            </a:r>
          </a:p>
          <a:p>
            <a:pPr lvl="1"/>
            <a:r>
              <a:rPr lang="en-US" dirty="0"/>
              <a:t>Identify the major modes of variation among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9947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8CD6-42CA-69BC-DE4F-A52F2BF4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25B9-52DE-98A1-E1AA-DAD9D011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2CB318-7978-FCE9-DAEF-184BAD2C86D8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5E651-64A7-368B-00AD-C93E39A71E24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38BC7577-7AA0-AD83-A436-A58E2D66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E58E81-C7FE-16EB-1207-82B24021C77B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21212B33-E4AD-9D89-D0B3-A1D5FBA61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CB1B5C6-9011-DB15-0886-BC1B53301F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8093B-0B6C-1B49-4445-CB307B36D72A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282C4-7977-E238-52DC-812B108A1E30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F5CB6-712B-8EB7-9862-7E02FD59330C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4963-CD09-D7D6-A24D-C8DB32A7E655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2B63-82D3-D075-89C1-69C1A5883130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99C7F-0BEB-2412-5050-60FA37B52B99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9389C-C7ED-6838-92C6-580363E13D27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0ABEEB32-DD28-1A95-8053-2D44066EF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24207D07-26E3-5347-0D20-37DFF6BFD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393C1-8F7F-1128-2699-D73B50AB0262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519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ABB58A-D05F-EBDC-496B-3698D0A8B028}"/>
              </a:ext>
            </a:extLst>
          </p:cNvPr>
          <p:cNvGrpSpPr/>
          <p:nvPr/>
        </p:nvGrpSpPr>
        <p:grpSpPr>
          <a:xfrm>
            <a:off x="2654663" y="2249741"/>
            <a:ext cx="5070622" cy="3525835"/>
            <a:chOff x="2654663" y="2249741"/>
            <a:chExt cx="5070622" cy="3525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5A10F6-63B8-47FA-944A-B347E39BD006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65F0AA-FA5A-4FF9-9BF4-BD26DB82BDDB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8EDBD4FE-E733-4C0A-83FD-F9556B21E38A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A618F7-F502-495B-A596-7D456F1DF19A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A4F85EF-C782-4F40-A759-FFFB24CF3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CBDF2B-E986-453F-8001-DC86FB2FF632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FCF93E-0B56-4B99-BCD7-79BB03A7D502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32FB39-8879-49BE-9ED3-B0CCE5CE0A88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D78F70-B15F-DECD-4CE6-A63AA0A18AB9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3AB775-6952-36EB-25B5-A8538FF1F2E6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95DFF-B441-4CCA-A495-6C1FA34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analysis: 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73FA-2606-7A76-09FC-270383B5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46938" y="2670464"/>
            <a:ext cx="2821829" cy="2949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FDB5C-D2D8-6317-AC4E-6934D7BA4C52}"/>
              </a:ext>
            </a:extLst>
          </p:cNvPr>
          <p:cNvSpPr txBox="1"/>
          <p:nvPr/>
        </p:nvSpPr>
        <p:spPr>
          <a:xfrm>
            <a:off x="1299288" y="236268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A89E9-C922-0E61-A202-67BA5045D7F2}"/>
              </a:ext>
            </a:extLst>
          </p:cNvPr>
          <p:cNvSpPr txBox="1"/>
          <p:nvPr/>
        </p:nvSpPr>
        <p:spPr>
          <a:xfrm rot="16200000">
            <a:off x="-629828" y="384776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B29C398-1A03-1AD7-17DC-649480B6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31" y="2594578"/>
            <a:ext cx="3101232" cy="3101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9EA4B-CA3B-E937-DD7B-0F3A3BC38592}"/>
              </a:ext>
            </a:extLst>
          </p:cNvPr>
          <p:cNvSpPr txBox="1"/>
          <p:nvPr/>
        </p:nvSpPr>
        <p:spPr>
          <a:xfrm>
            <a:off x="8421031" y="5618155"/>
            <a:ext cx="40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widely used method is 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114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E467-A596-3BD0-A3AC-3766CB3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57D927-C993-5D63-D9D2-41F41C35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03" y="1295713"/>
            <a:ext cx="4816987" cy="481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37E47-F1F7-25E0-ED82-53B30F014C30}"/>
              </a:ext>
            </a:extLst>
          </p:cNvPr>
          <p:cNvSpPr txBox="1"/>
          <p:nvPr/>
        </p:nvSpPr>
        <p:spPr>
          <a:xfrm>
            <a:off x="6452754" y="2134545"/>
            <a:ext cx="50915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Identify weighted groups of features that explain the variance in the data</a:t>
            </a:r>
          </a:p>
          <a:p>
            <a:endParaRPr lang="en-US" dirty="0"/>
          </a:p>
          <a:p>
            <a:r>
              <a:rPr lang="en-US" dirty="0"/>
              <a:t>The first principal component (PC) accounts for the largest proportion of variation in the data</a:t>
            </a:r>
          </a:p>
          <a:p>
            <a:endParaRPr lang="en-US" dirty="0"/>
          </a:p>
          <a:p>
            <a:r>
              <a:rPr lang="en-US" dirty="0"/>
              <a:t>Subsequent PCs account for the remaining variance</a:t>
            </a:r>
          </a:p>
          <a:p>
            <a:endParaRPr lang="en-US" dirty="0"/>
          </a:p>
          <a:p>
            <a:r>
              <a:rPr lang="en-US" dirty="0"/>
              <a:t>PCs are (by definition) orthogonal</a:t>
            </a:r>
          </a:p>
          <a:p>
            <a:endParaRPr lang="en-US" dirty="0"/>
          </a:p>
          <a:p>
            <a:r>
              <a:rPr lang="en-US" dirty="0"/>
              <a:t>PCA is </a:t>
            </a:r>
            <a:r>
              <a:rPr lang="en-US" u="sng" dirty="0"/>
              <a:t>deterministic</a:t>
            </a:r>
            <a:r>
              <a:rPr lang="en-US" dirty="0"/>
              <a:t> (no randomness)</a:t>
            </a:r>
          </a:p>
        </p:txBody>
      </p:sp>
    </p:spTree>
    <p:extLst>
      <p:ext uri="{BB962C8B-B14F-4D97-AF65-F5344CB8AC3E}">
        <p14:creationId xmlns:p14="http://schemas.microsoft.com/office/powerpoint/2010/main" val="339705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perform dimensionality reduction?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1049482" y="2017729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into groups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1" y="2641366"/>
            <a:ext cx="3658794" cy="283233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0" y="2387061"/>
            <a:ext cx="3658793" cy="3936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93143-B853-8A0E-6E15-ED1F5B931CFE}"/>
              </a:ext>
            </a:extLst>
          </p:cNvPr>
          <p:cNvSpPr txBox="1"/>
          <p:nvPr/>
        </p:nvSpPr>
        <p:spPr>
          <a:xfrm>
            <a:off x="470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Characterize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4FCB-A0B2-30AB-980E-5EEA21C8518F}"/>
              </a:ext>
            </a:extLst>
          </p:cNvPr>
          <p:cNvSpPr txBox="1"/>
          <p:nvPr/>
        </p:nvSpPr>
        <p:spPr>
          <a:xfrm>
            <a:off x="851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signal-to-noise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57E66-C547-74CD-4172-6A523A3F6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87" t="66790" r="27406" b="7026"/>
          <a:stretch/>
        </p:blipFill>
        <p:spPr>
          <a:xfrm>
            <a:off x="8518275" y="2954444"/>
            <a:ext cx="2580459" cy="25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442C-3353-7FB8-8DA9-29DC563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Neuroscience/Neurobiology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E4E11BD-4B69-0689-86AC-B1581B6D6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315142"/>
              </p:ext>
            </p:extLst>
          </p:nvPr>
        </p:nvGraphicFramePr>
        <p:xfrm>
          <a:off x="740064" y="3920069"/>
          <a:ext cx="106137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434">
                  <a:extLst>
                    <a:ext uri="{9D8B030D-6E8A-4147-A177-3AD203B41FA5}">
                      <a16:colId xmlns:a16="http://schemas.microsoft.com/office/drawing/2014/main" val="3594012234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2045722565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3578208701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198153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30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86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scale or large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large-scale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45283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2AF1F0-5DF0-CF43-3BCE-8DF04AC6FF7B}"/>
              </a:ext>
            </a:extLst>
          </p:cNvPr>
          <p:cNvSpPr/>
          <p:nvPr/>
        </p:nvSpPr>
        <p:spPr>
          <a:xfrm>
            <a:off x="978770" y="2535380"/>
            <a:ext cx="1943100" cy="8936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326211-480B-C83B-D6F9-026105235EBA}"/>
              </a:ext>
            </a:extLst>
          </p:cNvPr>
          <p:cNvSpPr/>
          <p:nvPr/>
        </p:nvSpPr>
        <p:spPr>
          <a:xfrm>
            <a:off x="6414657" y="2535380"/>
            <a:ext cx="1943100" cy="89361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30AF9C-C895-25BE-AA9A-D235B9F32A56}"/>
              </a:ext>
            </a:extLst>
          </p:cNvPr>
          <p:cNvSpPr/>
          <p:nvPr/>
        </p:nvSpPr>
        <p:spPr>
          <a:xfrm>
            <a:off x="8958118" y="2535382"/>
            <a:ext cx="1943100" cy="89361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Predictors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5E7A6B-7573-25B6-8ED0-119C3116550B}"/>
              </a:ext>
            </a:extLst>
          </p:cNvPr>
          <p:cNvSpPr/>
          <p:nvPr/>
        </p:nvSpPr>
        <p:spPr>
          <a:xfrm>
            <a:off x="3484421" y="2535381"/>
            <a:ext cx="2247900" cy="89361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F214B-8D9D-8826-C968-0F6CEC1F2430}"/>
              </a:ext>
            </a:extLst>
          </p:cNvPr>
          <p:cNvSpPr txBox="1"/>
          <p:nvPr/>
        </p:nvSpPr>
        <p:spPr>
          <a:xfrm>
            <a:off x="3562352" y="6123543"/>
            <a:ext cx="62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approaches usually require experimental validation!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41BF-256E-5927-44D5-6022A5CDAFFA}"/>
              </a:ext>
            </a:extLst>
          </p:cNvPr>
          <p:cNvSpPr txBox="1"/>
          <p:nvPr/>
        </p:nvSpPr>
        <p:spPr>
          <a:xfrm>
            <a:off x="571500" y="1543474"/>
            <a:ext cx="112429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 of computational research</a:t>
            </a:r>
          </a:p>
          <a:p>
            <a:r>
              <a:rPr lang="en-US" dirty="0"/>
              <a:t>To understand biological phenomena, extract signals from large data sets, make predictions, and generate hypotheses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84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B36C-1B7A-B9BE-41F8-C57D44D9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912D3-18B3-E173-53D3-4A088739AB6B}"/>
              </a:ext>
            </a:extLst>
          </p:cNvPr>
          <p:cNvSpPr txBox="1"/>
          <p:nvPr/>
        </p:nvSpPr>
        <p:spPr>
          <a:xfrm>
            <a:off x="337430" y="1577246"/>
            <a:ext cx="1175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Identify further structure in the data when observations (or features) are not labeled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408E96A-7748-5383-4AE8-D94CCCD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3" y="2559118"/>
            <a:ext cx="2624644" cy="173976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B02C7220-853D-32A7-72AE-95A6420B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02" y="4708309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WGNCA Gene Correlation Analysis">
            <a:extLst>
              <a:ext uri="{FF2B5EF4-FFF2-40B4-BE49-F238E27FC236}">
                <a16:creationId xmlns:a16="http://schemas.microsoft.com/office/drawing/2014/main" id="{0CA0758B-E9CA-33C0-E6D0-81CF37C9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4" y="3114601"/>
            <a:ext cx="3115408" cy="27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2F786-633F-8736-8A10-3A67691A1477}"/>
              </a:ext>
            </a:extLst>
          </p:cNvPr>
          <p:cNvSpPr txBox="1"/>
          <p:nvPr/>
        </p:nvSpPr>
        <p:spPr>
          <a:xfrm>
            <a:off x="633584" y="2560619"/>
            <a:ext cx="31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RNA-seq &amp; proteomics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B9BAC-CB19-B2A0-0C22-964748C7BBCE}"/>
              </a:ext>
            </a:extLst>
          </p:cNvPr>
          <p:cNvSpPr txBox="1"/>
          <p:nvPr/>
        </p:nvSpPr>
        <p:spPr>
          <a:xfrm>
            <a:off x="4166111" y="4523643"/>
            <a:ext cx="208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3F11F-3647-F034-4A82-65623E9007DE}"/>
              </a:ext>
            </a:extLst>
          </p:cNvPr>
          <p:cNvSpPr txBox="1"/>
          <p:nvPr/>
        </p:nvSpPr>
        <p:spPr>
          <a:xfrm>
            <a:off x="4711612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12" name="Picture 4" descr="Deep Clustering Approach for Image Classification">
            <a:extLst>
              <a:ext uri="{FF2B5EF4-FFF2-40B4-BE49-F238E27FC236}">
                <a16:creationId xmlns:a16="http://schemas.microsoft.com/office/drawing/2014/main" id="{6C7E8207-3B81-6AF6-23B4-CC1C0AF8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8" y="5111479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39D84-225A-475F-6F2C-ACE6593746DC}"/>
              </a:ext>
            </a:extLst>
          </p:cNvPr>
          <p:cNvSpPr txBox="1"/>
          <p:nvPr/>
        </p:nvSpPr>
        <p:spPr>
          <a:xfrm>
            <a:off x="7011945" y="4740821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clustering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22B9280F-0FEE-0733-B4F2-818BEC540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78" y="2451576"/>
            <a:ext cx="2143036" cy="2082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149AD1-1F8B-5852-CC0C-045CB3DB433C}"/>
              </a:ext>
            </a:extLst>
          </p:cNvPr>
          <p:cNvSpPr txBox="1"/>
          <p:nvPr/>
        </p:nvSpPr>
        <p:spPr>
          <a:xfrm>
            <a:off x="7636702" y="2055652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Metagenomics</a:t>
            </a:r>
          </a:p>
        </p:txBody>
      </p:sp>
      <p:pic>
        <p:nvPicPr>
          <p:cNvPr id="16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B1866BCF-D5B1-6DDE-AF8F-7D4A0016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455A4-9BA5-32CD-0E55-2BC48C33DEB8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Functional/structural imaging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65D3CA5-86F5-F2C6-1BE6-62A5BC44BE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10050055" y="2387778"/>
            <a:ext cx="1763474" cy="2233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BF5A-0405-2CAA-A023-DC7ECCAF5529}"/>
              </a:ext>
            </a:extLst>
          </p:cNvPr>
          <p:cNvSpPr txBox="1"/>
          <p:nvPr/>
        </p:nvSpPr>
        <p:spPr>
          <a:xfrm>
            <a:off x="994980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</p:spTree>
    <p:extLst>
      <p:ext uri="{BB962C8B-B14F-4D97-AF65-F5344CB8AC3E}">
        <p14:creationId xmlns:p14="http://schemas.microsoft.com/office/powerpoint/2010/main" val="416279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  <p:bldP spid="17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5953-2936-5530-AD61-98E24D22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PCA Example: Code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D8FB5-F5BC-703B-4896-11E103AE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6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t="20867"/>
          <a:stretch/>
        </p:blipFill>
        <p:spPr>
          <a:xfrm>
            <a:off x="138896" y="2220686"/>
            <a:ext cx="2838336" cy="2160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6768446" y="1857508"/>
            <a:ext cx="4873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2 major classes:</a:t>
            </a:r>
            <a:br>
              <a:rPr lang="en-US" dirty="0"/>
            </a:br>
            <a:r>
              <a:rPr lang="en-US" dirty="0"/>
              <a:t>1) Agglomerative clustering (“building up” of clusters from elements)</a:t>
            </a:r>
          </a:p>
          <a:p>
            <a:r>
              <a:rPr lang="en-US" dirty="0"/>
              <a:t>2) Divisive clustering (“splitting” data into clusters)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D87C3C-E188-4A3D-99B4-10ACCCA1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6" y="4609223"/>
            <a:ext cx="4127564" cy="2125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CD1612-C167-4299-95D1-5A2AE12C43EB}"/>
              </a:ext>
            </a:extLst>
          </p:cNvPr>
          <p:cNvGrpSpPr/>
          <p:nvPr/>
        </p:nvGrpSpPr>
        <p:grpSpPr>
          <a:xfrm>
            <a:off x="2841171" y="2460207"/>
            <a:ext cx="3121915" cy="2585323"/>
            <a:chOff x="2841171" y="2460207"/>
            <a:chExt cx="3121915" cy="2585323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38CD2C11-B399-4211-A645-6AF84295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23"/>
            <a:stretch/>
          </p:blipFill>
          <p:spPr>
            <a:xfrm>
              <a:off x="2909643" y="2628900"/>
              <a:ext cx="2984971" cy="241663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099032-AEFE-472B-BEBD-D39D6F7988A4}"/>
                </a:ext>
              </a:extLst>
            </p:cNvPr>
            <p:cNvSpPr/>
            <p:nvPr/>
          </p:nvSpPr>
          <p:spPr>
            <a:xfrm>
              <a:off x="2841171" y="2460207"/>
              <a:ext cx="261258" cy="429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BE55C-25AC-4C16-A3BF-5F26C8D8DA2A}"/>
                </a:ext>
              </a:extLst>
            </p:cNvPr>
            <p:cNvSpPr/>
            <p:nvPr/>
          </p:nvSpPr>
          <p:spPr>
            <a:xfrm>
              <a:off x="5565218" y="2720004"/>
              <a:ext cx="397868" cy="545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2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9AC5-DC01-4B73-B259-CFDA87C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5B57D-8B51-46C5-AE3C-9087B909C124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90975-6182-4830-A587-AC321980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" y="1947496"/>
            <a:ext cx="1781175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EABD-7615-4728-A95E-094C87707A3D}"/>
              </a:ext>
            </a:extLst>
          </p:cNvPr>
          <p:cNvSpPr txBox="1"/>
          <p:nvPr/>
        </p:nvSpPr>
        <p:spPr>
          <a:xfrm>
            <a:off x="187777" y="3699366"/>
            <a:ext cx="307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n (pre-specified parameter) random centroids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AE08C16-8946-45EC-877B-3F3FC9DA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80" y="1799187"/>
            <a:ext cx="1990725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C8310-5DD9-4D11-A5D2-9C10C724EB46}"/>
              </a:ext>
            </a:extLst>
          </p:cNvPr>
          <p:cNvSpPr txBox="1"/>
          <p:nvPr/>
        </p:nvSpPr>
        <p:spPr>
          <a:xfrm>
            <a:off x="3483427" y="3699366"/>
            <a:ext cx="30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Associate every data point to its closest mean using the distance metric</a:t>
            </a:r>
          </a:p>
        </p:txBody>
      </p:sp>
      <p:pic>
        <p:nvPicPr>
          <p:cNvPr id="12" name="Picture 11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1E44DE74-927E-40B6-BCBD-B00A7727F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80" y="1714500"/>
            <a:ext cx="1990725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EDE2B-01FE-4C05-A2B0-3FA347E95155}"/>
              </a:ext>
            </a:extLst>
          </p:cNvPr>
          <p:cNvSpPr txBox="1"/>
          <p:nvPr/>
        </p:nvSpPr>
        <p:spPr>
          <a:xfrm>
            <a:off x="6779077" y="3661996"/>
            <a:ext cx="2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Recalculate centroids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C99595-66D9-4A2F-8D62-90BDFE061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63" y="1799187"/>
            <a:ext cx="1990725" cy="171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72049-5A31-4434-96EA-88D41EB1BE4A}"/>
              </a:ext>
            </a:extLst>
          </p:cNvPr>
          <p:cNvSpPr txBox="1"/>
          <p:nvPr/>
        </p:nvSpPr>
        <p:spPr>
          <a:xfrm>
            <a:off x="9307283" y="3677170"/>
            <a:ext cx="242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no changes are made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66A70-51D5-40C0-97BD-865D83920A81}"/>
              </a:ext>
            </a:extLst>
          </p:cNvPr>
          <p:cNvSpPr txBox="1"/>
          <p:nvPr/>
        </p:nvSpPr>
        <p:spPr>
          <a:xfrm>
            <a:off x="3451110" y="5509389"/>
            <a:ext cx="447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Initial selection of centroids is random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Number of clusters is pre-specified</a:t>
            </a:r>
          </a:p>
        </p:txBody>
      </p:sp>
    </p:spTree>
    <p:extLst>
      <p:ext uri="{BB962C8B-B14F-4D97-AF65-F5344CB8AC3E}">
        <p14:creationId xmlns:p14="http://schemas.microsoft.com/office/powerpoint/2010/main" val="2847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9F6-27F5-43DD-BAA1-A1B5BCFD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D072CA-4925-49DA-867E-CFA9C663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3" y="2139898"/>
            <a:ext cx="3681994" cy="293326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1FAE11-891F-48A6-AE63-12A69E86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5" y="2288266"/>
            <a:ext cx="1831369" cy="1838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6372B-EED7-4BBF-9AB7-50FAAF8797DA}"/>
              </a:ext>
            </a:extLst>
          </p:cNvPr>
          <p:cNvSpPr txBox="1"/>
          <p:nvPr/>
        </p:nvSpPr>
        <p:spPr>
          <a:xfrm>
            <a:off x="3455374" y="2572947"/>
            <a:ext cx="399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distance metric, successively group pairs of elements into a tree</a:t>
            </a:r>
          </a:p>
          <a:p>
            <a:endParaRPr lang="en-US" dirty="0"/>
          </a:p>
          <a:p>
            <a:r>
              <a:rPr lang="en-US" dirty="0"/>
              <a:t>After each grouping, recalculate distance metric for new group</a:t>
            </a:r>
          </a:p>
          <a:p>
            <a:endParaRPr lang="en-US" dirty="0"/>
          </a:p>
          <a:p>
            <a:r>
              <a:rPr lang="en-US" dirty="0"/>
              <a:t>Cut the final tree at a specific height to get individual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C577-059D-4FF4-856F-34CD22179192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976955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5A8-8021-40DC-A241-D2EEDCF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E0AA-3B99-4967-AD25-4FF2BD58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6179" cy="211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a given number of clusters and assess separation</a:t>
            </a:r>
          </a:p>
          <a:p>
            <a:r>
              <a:rPr lang="en-US" sz="2000" dirty="0"/>
              <a:t>Within-cluster distance versus between-cluster distance</a:t>
            </a:r>
          </a:p>
          <a:p>
            <a:r>
              <a:rPr lang="en-US" sz="2000" dirty="0"/>
              <a:t>Silhouette plots (within-cluster distance compared to “closest” cluster for each point)</a:t>
            </a:r>
          </a:p>
          <a:p>
            <a:r>
              <a:rPr lang="en-US" sz="2000" dirty="0"/>
              <a:t>Post-hoc classification (supervised learning)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1D2C9C1-66F7-4BBB-8249-B24D5902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9" y="1502909"/>
            <a:ext cx="4801384" cy="330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50EC8-F454-475F-AB69-F198AE3069BE}"/>
              </a:ext>
            </a:extLst>
          </p:cNvPr>
          <p:cNvSpPr txBox="1"/>
          <p:nvPr/>
        </p:nvSpPr>
        <p:spPr>
          <a:xfrm>
            <a:off x="3159579" y="5812972"/>
            <a:ext cx="643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Visualize the data! (Heuristic)</a:t>
            </a:r>
          </a:p>
          <a:p>
            <a:r>
              <a:rPr lang="en-US" dirty="0">
                <a:solidFill>
                  <a:srgbClr val="FF0000"/>
                </a:solidFill>
              </a:rPr>
              <a:t>Biological interpretation! (Do the clusters mean anything?)</a:t>
            </a:r>
          </a:p>
        </p:txBody>
      </p:sp>
    </p:spTree>
    <p:extLst>
      <p:ext uri="{BB962C8B-B14F-4D97-AF65-F5344CB8AC3E}">
        <p14:creationId xmlns:p14="http://schemas.microsoft.com/office/powerpoint/2010/main" val="32669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C9DB-C468-8764-B3B7-2660C4AE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example: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E067A-BBC7-E115-D863-09B878CD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98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257767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5F44-2EC7-3D36-C4FB-B93DFD5E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Predictors: “Black box” versus “Interpretable”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35FA076-676F-7262-0860-55229E3F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690688"/>
            <a:ext cx="809625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3FC38-BCCE-BE3B-9CAC-63D571849A66}"/>
              </a:ext>
            </a:extLst>
          </p:cNvPr>
          <p:cNvSpPr txBox="1"/>
          <p:nvPr/>
        </p:nvSpPr>
        <p:spPr>
          <a:xfrm>
            <a:off x="9614188" y="6308209"/>
            <a:ext cx="2251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Hui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63322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442C-3353-7FB8-8DA9-29DC563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Neuroscience/Neurobiology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E4E11BD-4B69-0689-86AC-B1581B6D663C}"/>
              </a:ext>
            </a:extLst>
          </p:cNvPr>
          <p:cNvGraphicFramePr>
            <a:graphicFrameLocks noGrp="1"/>
          </p:cNvGraphicFramePr>
          <p:nvPr/>
        </p:nvGraphicFramePr>
        <p:xfrm>
          <a:off x="740064" y="3920069"/>
          <a:ext cx="106137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434">
                  <a:extLst>
                    <a:ext uri="{9D8B030D-6E8A-4147-A177-3AD203B41FA5}">
                      <a16:colId xmlns:a16="http://schemas.microsoft.com/office/drawing/2014/main" val="3594012234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2045722565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3578208701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198153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30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86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scale or large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large-scale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45283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2AF1F0-5DF0-CF43-3BCE-8DF04AC6FF7B}"/>
              </a:ext>
            </a:extLst>
          </p:cNvPr>
          <p:cNvSpPr/>
          <p:nvPr/>
        </p:nvSpPr>
        <p:spPr>
          <a:xfrm>
            <a:off x="978770" y="2535380"/>
            <a:ext cx="1943100" cy="8936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326211-480B-C83B-D6F9-026105235EBA}"/>
              </a:ext>
            </a:extLst>
          </p:cNvPr>
          <p:cNvSpPr/>
          <p:nvPr/>
        </p:nvSpPr>
        <p:spPr>
          <a:xfrm>
            <a:off x="6414657" y="2535380"/>
            <a:ext cx="1943100" cy="89361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30AF9C-C895-25BE-AA9A-D235B9F32A56}"/>
              </a:ext>
            </a:extLst>
          </p:cNvPr>
          <p:cNvSpPr/>
          <p:nvPr/>
        </p:nvSpPr>
        <p:spPr>
          <a:xfrm>
            <a:off x="8958118" y="2535382"/>
            <a:ext cx="1943100" cy="89361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Predictors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5E7A6B-7573-25B6-8ED0-119C3116550B}"/>
              </a:ext>
            </a:extLst>
          </p:cNvPr>
          <p:cNvSpPr/>
          <p:nvPr/>
        </p:nvSpPr>
        <p:spPr>
          <a:xfrm>
            <a:off x="3484421" y="2535381"/>
            <a:ext cx="2247900" cy="89361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F214B-8D9D-8826-C968-0F6CEC1F2430}"/>
              </a:ext>
            </a:extLst>
          </p:cNvPr>
          <p:cNvSpPr txBox="1"/>
          <p:nvPr/>
        </p:nvSpPr>
        <p:spPr>
          <a:xfrm>
            <a:off x="3562352" y="6123543"/>
            <a:ext cx="62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approaches usually require experimental validation!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41BF-256E-5927-44D5-6022A5CDAFFA}"/>
              </a:ext>
            </a:extLst>
          </p:cNvPr>
          <p:cNvSpPr txBox="1"/>
          <p:nvPr/>
        </p:nvSpPr>
        <p:spPr>
          <a:xfrm>
            <a:off x="571500" y="1543474"/>
            <a:ext cx="112429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 of computational research</a:t>
            </a:r>
          </a:p>
          <a:p>
            <a:r>
              <a:rPr lang="en-US" dirty="0"/>
              <a:t>To understand biological phenomena, extract signals from large data sets, make predictions, and generate hypotheses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577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DABE-30AA-9608-2569-0D02BB2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A3CE-409B-69B0-4D1E-33787A4A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field of study that gives computers the ability to learn without being explicitly programmed." (Arthur Samuel)</a:t>
            </a:r>
          </a:p>
          <a:p>
            <a:r>
              <a:rPr lang="en-US" dirty="0"/>
              <a:t>"A computer program is said to learn from experience E with respect to some class of tasks T and performance measure P, if its performance at tasks in T, as measured by P, improves with experience E."  (Tom Mitchell)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6211" y="609600"/>
            <a:ext cx="9430789" cy="59740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962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962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543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879726" y="16922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2209800" y="23622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8305801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955926" y="45116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590801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8382000" y="4800601"/>
            <a:ext cx="28434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Model/Program</a:t>
            </a:r>
          </a:p>
        </p:txBody>
      </p:sp>
    </p:spTree>
    <p:extLst>
      <p:ext uri="{BB962C8B-B14F-4D97-AF65-F5344CB8AC3E}">
        <p14:creationId xmlns:p14="http://schemas.microsoft.com/office/powerpoint/2010/main" val="99629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653" y="122529"/>
            <a:ext cx="105156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026" name="Picture 2" descr="Image result for russian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37" y="1222311"/>
            <a:ext cx="8378890" cy="55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0171" y="1087446"/>
            <a:ext cx="4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 (AI)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8567" y="2086209"/>
            <a:ext cx="381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(ML)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4419" y="2845357"/>
            <a:ext cx="355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 (DL)</a:t>
            </a:r>
          </a:p>
        </p:txBody>
      </p:sp>
    </p:spTree>
    <p:extLst>
      <p:ext uri="{BB962C8B-B14F-4D97-AF65-F5344CB8AC3E}">
        <p14:creationId xmlns:p14="http://schemas.microsoft.com/office/powerpoint/2010/main" val="347182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88D1-D2DE-4906-98ED-DEE658AB7F04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F7153-AD27-CC54-C1D8-6DF534B3C6B3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0666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brown hourglass&#10;&#10;Description automatically generated">
            <a:extLst>
              <a:ext uri="{FF2B5EF4-FFF2-40B4-BE49-F238E27FC236}">
                <a16:creationId xmlns:a16="http://schemas.microsoft.com/office/drawing/2014/main" id="{37916BE5-A3A9-7D4F-9B97-1C2524143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7" y="5280294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– what do data sets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3F12-D1BA-9CE3-5BE1-DAB7D637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111855" y="13997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6F929-0BA4-25C6-DA03-8BCD854FD11A}"/>
              </a:ext>
            </a:extLst>
          </p:cNvPr>
          <p:cNvSpPr txBox="1"/>
          <p:nvPr/>
        </p:nvSpPr>
        <p:spPr>
          <a:xfrm>
            <a:off x="1153814" y="41953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4EE2-3CA7-01D5-0F5E-67344DD34F9A}"/>
              </a:ext>
            </a:extLst>
          </p:cNvPr>
          <p:cNvSpPr txBox="1"/>
          <p:nvPr/>
        </p:nvSpPr>
        <p:spPr>
          <a:xfrm rot="16200000">
            <a:off x="2303856" y="25414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33DE9-B050-7E56-FAF8-D9D61817B1D6}"/>
              </a:ext>
            </a:extLst>
          </p:cNvPr>
          <p:cNvSpPr txBox="1"/>
          <p:nvPr/>
        </p:nvSpPr>
        <p:spPr>
          <a:xfrm>
            <a:off x="270164" y="5026988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36D1-822D-2242-B42A-5A7E7E64C6E9}"/>
              </a:ext>
            </a:extLst>
          </p:cNvPr>
          <p:cNvSpPr txBox="1"/>
          <p:nvPr/>
        </p:nvSpPr>
        <p:spPr>
          <a:xfrm>
            <a:off x="1707573" y="5026988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</a:p>
        </p:txBody>
      </p:sp>
      <p:pic>
        <p:nvPicPr>
          <p:cNvPr id="14" name="Picture 13" descr="A dna strand with colorful sticks&#10;&#10;Description automatically generated with medium confidence">
            <a:extLst>
              <a:ext uri="{FF2B5EF4-FFF2-40B4-BE49-F238E27FC236}">
                <a16:creationId xmlns:a16="http://schemas.microsoft.com/office/drawing/2014/main" id="{77AF908D-EC76-19DF-2C54-022C1704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23555" b="32762"/>
          <a:stretch/>
        </p:blipFill>
        <p:spPr>
          <a:xfrm>
            <a:off x="1790981" y="5337075"/>
            <a:ext cx="944564" cy="1087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D4EC8-5A73-CB1F-D133-D301F61A2C07}"/>
              </a:ext>
            </a:extLst>
          </p:cNvPr>
          <p:cNvSpPr txBox="1"/>
          <p:nvPr/>
        </p:nvSpPr>
        <p:spPr>
          <a:xfrm>
            <a:off x="213527" y="6519701"/>
            <a:ext cx="112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32D85-8214-337C-5B4C-AD10D9A16706}"/>
              </a:ext>
            </a:extLst>
          </p:cNvPr>
          <p:cNvSpPr txBox="1"/>
          <p:nvPr/>
        </p:nvSpPr>
        <p:spPr>
          <a:xfrm>
            <a:off x="1937530" y="6492875"/>
            <a:ext cx="8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4963375" y="15422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8568026" y="1506022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2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4083627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92" y="2021730"/>
            <a:ext cx="3143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0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652D9297-7208-5C92-0865-AC0CE93A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8" y="2319201"/>
            <a:ext cx="1762991" cy="1762991"/>
          </a:xfrm>
          <a:prstGeom prst="rect">
            <a:avLst/>
          </a:prstGeom>
        </p:spPr>
      </p:pic>
      <p:pic>
        <p:nvPicPr>
          <p:cNvPr id="30" name="Picture 29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471E6138-0FF5-D8CF-F5A4-0228A932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7" y="5068166"/>
            <a:ext cx="2386445" cy="1789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B4EB-ED49-A0EE-6014-4EEFB999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analysis in biology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D043A7B-26D6-12E9-0A43-10588D897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97" y="2559118"/>
            <a:ext cx="2624644" cy="1739764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AA243839-E7DF-6762-6237-A9586663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05" y="4609092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47D3F-4D1C-8541-B3F4-6D52D538C891}"/>
              </a:ext>
            </a:extLst>
          </p:cNvPr>
          <p:cNvSpPr txBox="1"/>
          <p:nvPr/>
        </p:nvSpPr>
        <p:spPr>
          <a:xfrm>
            <a:off x="7150548" y="4436358"/>
            <a:ext cx="220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Transcriptomics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CF57-AAB0-50CC-F38A-EC86A227E939}"/>
              </a:ext>
            </a:extLst>
          </p:cNvPr>
          <p:cNvSpPr txBox="1"/>
          <p:nvPr/>
        </p:nvSpPr>
        <p:spPr>
          <a:xfrm>
            <a:off x="8893086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9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47F94A86-612F-8118-4C34-9E167464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D7189-E084-5A4B-1039-CCA644AE1FA5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parcellation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AE98601-AF87-AA69-C2B4-25745D20E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6342585" y="2387778"/>
            <a:ext cx="1484115" cy="1879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43728A-0E5F-BA1E-C93A-82AB9887BB26}"/>
              </a:ext>
            </a:extLst>
          </p:cNvPr>
          <p:cNvSpPr txBox="1"/>
          <p:nvPr/>
        </p:nvSpPr>
        <p:spPr>
          <a:xfrm>
            <a:off x="624233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9A04F-5ACA-FDAE-C13F-C87B6FCA1465}"/>
              </a:ext>
            </a:extLst>
          </p:cNvPr>
          <p:cNvSpPr txBox="1"/>
          <p:nvPr/>
        </p:nvSpPr>
        <p:spPr>
          <a:xfrm>
            <a:off x="4469799" y="4636773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9A5E-1D26-CC05-3106-4254D46E09E4}"/>
              </a:ext>
            </a:extLst>
          </p:cNvPr>
          <p:cNvSpPr txBox="1"/>
          <p:nvPr/>
        </p:nvSpPr>
        <p:spPr>
          <a:xfrm>
            <a:off x="378471" y="2052310"/>
            <a:ext cx="29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statistical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5D397-F8B1-0A6B-7688-3CEDA5CCF095}"/>
              </a:ext>
            </a:extLst>
          </p:cNvPr>
          <p:cNvSpPr txBox="1"/>
          <p:nvPr/>
        </p:nvSpPr>
        <p:spPr>
          <a:xfrm>
            <a:off x="3511512" y="2152120"/>
            <a:ext cx="23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7D39-2BBC-0BBC-DF4B-930E24D0C742}"/>
              </a:ext>
            </a:extLst>
          </p:cNvPr>
          <p:cNvSpPr txBox="1"/>
          <p:nvPr/>
        </p:nvSpPr>
        <p:spPr>
          <a:xfrm>
            <a:off x="1346549" y="4523643"/>
            <a:ext cx="17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</a:t>
            </a:r>
          </a:p>
        </p:txBody>
      </p:sp>
      <p:pic>
        <p:nvPicPr>
          <p:cNvPr id="28" name="Picture 27" descr="Close-up of a microscope slide showing a blue and green cell&#10;&#10;Description automatically generated with medium confidence">
            <a:extLst>
              <a:ext uri="{FF2B5EF4-FFF2-40B4-BE49-F238E27FC236}">
                <a16:creationId xmlns:a16="http://schemas.microsoft.com/office/drawing/2014/main" id="{2F3C5AE5-499A-A7ED-074C-E396306D7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9" y="2558583"/>
            <a:ext cx="2736064" cy="1473265"/>
          </a:xfrm>
          <a:prstGeom prst="rect">
            <a:avLst/>
          </a:prstGeom>
        </p:spPr>
      </p:pic>
      <p:pic>
        <p:nvPicPr>
          <p:cNvPr id="34" name="Picture 33" descr="A close-up of a brain scan&#10;&#10;Description automatically generated">
            <a:extLst>
              <a:ext uri="{FF2B5EF4-FFF2-40B4-BE49-F238E27FC236}">
                <a16:creationId xmlns:a16="http://schemas.microsoft.com/office/drawing/2014/main" id="{A15D6CA8-BC7B-7949-5B3F-9CAE5BD7D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6" y="4962831"/>
            <a:ext cx="1897975" cy="14258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ADB87D-304B-7BDE-9E7A-896D7274752C}"/>
              </a:ext>
            </a:extLst>
          </p:cNvPr>
          <p:cNvSpPr txBox="1"/>
          <p:nvPr/>
        </p:nvSpPr>
        <p:spPr>
          <a:xfrm>
            <a:off x="955710" y="1359121"/>
            <a:ext cx="271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513B8-5351-372D-C803-DE9BDBCA9E32}"/>
              </a:ext>
            </a:extLst>
          </p:cNvPr>
          <p:cNvSpPr txBox="1"/>
          <p:nvPr/>
        </p:nvSpPr>
        <p:spPr>
          <a:xfrm>
            <a:off x="9661949" y="1359121"/>
            <a:ext cx="214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Unsupervised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43202E-5AEE-2C63-8353-41467B27D25E}"/>
              </a:ext>
            </a:extLst>
          </p:cNvPr>
          <p:cNvCxnSpPr/>
          <p:nvPr/>
        </p:nvCxnSpPr>
        <p:spPr>
          <a:xfrm>
            <a:off x="2753591" y="1589953"/>
            <a:ext cx="6600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10863</TotalTime>
  <Words>1671</Words>
  <Application>Microsoft Office PowerPoint</Application>
  <PresentationFormat>Widescreen</PresentationFormat>
  <Paragraphs>364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NDCF Orientation Review of Computational Approaches</vt:lpstr>
      <vt:lpstr>Outline</vt:lpstr>
      <vt:lpstr>Computational Neuroscience/Neurobiology</vt:lpstr>
      <vt:lpstr>What is machine learning?</vt:lpstr>
      <vt:lpstr>PowerPoint Presentation</vt:lpstr>
      <vt:lpstr>Terminology</vt:lpstr>
      <vt:lpstr>Types of machine learning approaches/problems</vt:lpstr>
      <vt:lpstr>Data analysis – what do data sets look like?</vt:lpstr>
      <vt:lpstr>Supervised and unsupervised analysis in biology</vt:lpstr>
      <vt:lpstr>Supervised analysis - Differential feature identification</vt:lpstr>
      <vt:lpstr>What differences are we looking for?</vt:lpstr>
      <vt:lpstr>Parametric and nonparametric tests</vt:lpstr>
      <vt:lpstr>P-values</vt:lpstr>
      <vt:lpstr>Multiple testing burden</vt:lpstr>
      <vt:lpstr>Recap - Differential feature identification</vt:lpstr>
      <vt:lpstr>Pause for questions</vt:lpstr>
      <vt:lpstr>Types of machine learning approaches/problems</vt:lpstr>
      <vt:lpstr>Supervised analysis: classification</vt:lpstr>
      <vt:lpstr>Types of classification algorithms</vt:lpstr>
      <vt:lpstr>Training and testing classification algorithms</vt:lpstr>
      <vt:lpstr>Training, test, and holdout sets</vt:lpstr>
      <vt:lpstr>Evaluating models – Confusion matrix</vt:lpstr>
      <vt:lpstr>Supervised analysis: review</vt:lpstr>
      <vt:lpstr>Supervised analysis/classification – R code</vt:lpstr>
      <vt:lpstr>Unsupervised Analysis</vt:lpstr>
      <vt:lpstr>Types of machine learning approaches/problems</vt:lpstr>
      <vt:lpstr>Unsupervised analysis: dimensionality reduction</vt:lpstr>
      <vt:lpstr>Principal Component Analysis</vt:lpstr>
      <vt:lpstr>Why perform dimensionality reduction?</vt:lpstr>
      <vt:lpstr>Unsupervised analysis: clustering</vt:lpstr>
      <vt:lpstr>PCA Example: Code in R</vt:lpstr>
      <vt:lpstr>Unsupervised analysis: clustering</vt:lpstr>
      <vt:lpstr>K-means clustering</vt:lpstr>
      <vt:lpstr>Hierarchical clustering</vt:lpstr>
      <vt:lpstr>How many clusters are there?</vt:lpstr>
      <vt:lpstr>Clustering example: R code</vt:lpstr>
      <vt:lpstr>Pause for questions</vt:lpstr>
      <vt:lpstr>Predictors: “Black box” versus “Interpretable”</vt:lpstr>
      <vt:lpstr>Computational Neuroscience/Neurobiology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285</cp:revision>
  <dcterms:created xsi:type="dcterms:W3CDTF">2021-03-14T16:40:14Z</dcterms:created>
  <dcterms:modified xsi:type="dcterms:W3CDTF">2025-08-08T00:56:01Z</dcterms:modified>
</cp:coreProperties>
</file>